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58" r:id="rId7"/>
    <p:sldId id="262" r:id="rId8"/>
    <p:sldId id="263" r:id="rId9"/>
    <p:sldId id="264" r:id="rId10"/>
    <p:sldId id="276" r:id="rId11"/>
    <p:sldId id="277" r:id="rId12"/>
    <p:sldId id="279" r:id="rId13"/>
    <p:sldId id="281" r:id="rId14"/>
    <p:sldId id="273" r:id="rId15"/>
    <p:sldId id="284"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106" d="100"/>
          <a:sy n="106" d="100"/>
        </p:scale>
        <p:origin x="10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788729"/>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Finance and Operations</a:t>
            </a: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dirty="0">
                <a:solidFill>
                  <a:schemeClr val="bg2">
                    <a:lumMod val="2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br>
              <a:rPr lang="en-US" b="1" dirty="0">
                <a:solidFill>
                  <a:srgbClr val="E36436"/>
                </a:solidFill>
                <a:latin typeface="Helvetica Neue" panose="02000503000000020004" pitchFamily="2" charset="0"/>
                <a:ea typeface="Helvetica Neue" panose="02000503000000020004" pitchFamily="2" charset="0"/>
                <a:cs typeface="Helvetica Neue" panose="02000503000000020004" pitchFamily="2" charset="0"/>
              </a:rPr>
            </a:br>
            <a:r>
              <a:rPr lang="en-US" sz="3200" i="1" dirty="0">
                <a:solidFill>
                  <a:srgbClr val="E36436"/>
                </a:solidFill>
                <a:latin typeface="Helvetica Oblique" pitchFamily="2" charset="0"/>
                <a:ea typeface="Helvetica Neue" panose="02000503000000020004" pitchFamily="2" charset="0"/>
                <a:cs typeface="Helvetica Neue" panose="02000503000000020004" pitchFamily="2" charset="0"/>
              </a:rPr>
              <a:t>Mail Services</a:t>
            </a: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477077" y="1746113"/>
            <a:ext cx="11350487" cy="4301642"/>
          </a:xfrm>
        </p:spPr>
        <p:txBody>
          <a:bodyPr>
            <a:normAutofit/>
          </a:bodyPr>
          <a:lstStyle/>
          <a:p>
            <a:pPr marL="0" marR="0" lvl="0" indent="0">
              <a:lnSpc>
                <a:spcPct val="100000"/>
              </a:lnSpc>
              <a:spcBef>
                <a:spcPts val="0"/>
              </a:spcBef>
              <a:spcAft>
                <a:spcPts val="0"/>
              </a:spcAft>
              <a:buNone/>
            </a:pPr>
            <a:endParaRPr lang="en-US" sz="1800" dirty="0">
              <a:latin typeface="Helvetica" panose="020B0604020202020204" pitchFamily="34" charset="0"/>
              <a:ea typeface="Times New Roman" panose="02020603050405020304" pitchFamily="18" charset="0"/>
              <a:cs typeface="Helvetica" panose="020B0604020202020204" pitchFamily="34" charset="0"/>
            </a:endParaRPr>
          </a:p>
          <a:p>
            <a:pPr marL="342900" marR="0" lvl="0" indent="-342900">
              <a:lnSpc>
                <a:spcPct val="100000"/>
              </a:lnSpc>
              <a:spcBef>
                <a:spcPts val="0"/>
              </a:spcBef>
              <a:spcAft>
                <a:spcPts val="0"/>
              </a:spcAft>
              <a:buFont typeface="Symbol" panose="05050102010706020507" pitchFamily="18" charset="2"/>
              <a:buChar char=""/>
            </a:pPr>
            <a:r>
              <a:rPr lang="en-US" sz="1800" dirty="0">
                <a:effectLst/>
                <a:latin typeface="Helvetica" panose="020B0604020202020204" pitchFamily="34" charset="0"/>
                <a:ea typeface="Times New Roman" panose="02020603050405020304" pitchFamily="18" charset="0"/>
                <a:cs typeface="Helvetica" panose="020B0604020202020204" pitchFamily="34" charset="0"/>
              </a:rPr>
              <a:t>Outbound mail </a:t>
            </a:r>
            <a:r>
              <a:rPr lang="en-US" sz="1800" dirty="0">
                <a:latin typeface="Helvetica" panose="020B0604020202020204" pitchFamily="34" charset="0"/>
                <a:ea typeface="Times New Roman" panose="02020603050405020304" pitchFamily="18" charset="0"/>
                <a:cs typeface="Helvetica" panose="020B0604020202020204" pitchFamily="34" charset="0"/>
              </a:rPr>
              <a:t>p</a:t>
            </a:r>
            <a:r>
              <a:rPr lang="en-US" sz="1800" dirty="0">
                <a:effectLst/>
                <a:latin typeface="Helvetica" panose="020B0604020202020204" pitchFamily="34" charset="0"/>
                <a:ea typeface="Times New Roman" panose="02020603050405020304" pitchFamily="18" charset="0"/>
                <a:cs typeface="Helvetica" panose="020B0604020202020204" pitchFamily="34" charset="0"/>
              </a:rPr>
              <a:t>ieces </a:t>
            </a:r>
            <a:r>
              <a:rPr lang="en-US" sz="1800" dirty="0">
                <a:latin typeface="Helvetica" panose="020B0604020202020204" pitchFamily="34" charset="0"/>
                <a:ea typeface="Times New Roman" panose="02020603050405020304" pitchFamily="18" charset="0"/>
                <a:cs typeface="Helvetica" panose="020B0604020202020204" pitchFamily="34" charset="0"/>
              </a:rPr>
              <a:t>p</a:t>
            </a:r>
            <a:r>
              <a:rPr lang="en-US" sz="1800" dirty="0">
                <a:effectLst/>
                <a:latin typeface="Helvetica" panose="020B0604020202020204" pitchFamily="34" charset="0"/>
                <a:ea typeface="Times New Roman" panose="02020603050405020304" pitchFamily="18" charset="0"/>
                <a:cs typeface="Helvetica" panose="020B0604020202020204" pitchFamily="34" charset="0"/>
              </a:rPr>
              <a:t>rocessed—average of 14,000/month</a:t>
            </a:r>
            <a:endParaRPr lang="en-US" sz="1800" dirty="0">
              <a:effectLst/>
              <a:latin typeface="Helvetica" panose="020B0604020202020204" pitchFamily="34" charset="0"/>
              <a:ea typeface="Calibri" panose="020F0502020204030204" pitchFamily="34" charset="0"/>
              <a:cs typeface="Helvetica" panose="020B0604020202020204" pitchFamily="34" charset="0"/>
            </a:endParaRPr>
          </a:p>
          <a:p>
            <a:pPr marL="342900" marR="0" lvl="0" indent="-342900">
              <a:lnSpc>
                <a:spcPct val="100000"/>
              </a:lnSpc>
              <a:spcBef>
                <a:spcPts val="0"/>
              </a:spcBef>
              <a:spcAft>
                <a:spcPts val="0"/>
              </a:spcAft>
              <a:buFont typeface="Symbol" panose="05050102010706020507" pitchFamily="18" charset="2"/>
              <a:buChar char=""/>
            </a:pPr>
            <a:r>
              <a:rPr lang="en-US" sz="1800" dirty="0">
                <a:effectLst/>
                <a:latin typeface="Helvetica" panose="020B0604020202020204" pitchFamily="34" charset="0"/>
                <a:ea typeface="Times New Roman" panose="02020603050405020304" pitchFamily="18" charset="0"/>
                <a:cs typeface="Helvetica" panose="020B0604020202020204" pitchFamily="34" charset="0"/>
              </a:rPr>
              <a:t>Inbound mail </a:t>
            </a:r>
            <a:r>
              <a:rPr lang="en-US" sz="1800" dirty="0">
                <a:latin typeface="Helvetica" panose="020B0604020202020204" pitchFamily="34" charset="0"/>
                <a:ea typeface="Times New Roman" panose="02020603050405020304" pitchFamily="18" charset="0"/>
                <a:cs typeface="Helvetica" panose="020B0604020202020204" pitchFamily="34" charset="0"/>
              </a:rPr>
              <a:t>p</a:t>
            </a:r>
            <a:r>
              <a:rPr lang="en-US" sz="1800" dirty="0">
                <a:effectLst/>
                <a:latin typeface="Helvetica" panose="020B0604020202020204" pitchFamily="34" charset="0"/>
                <a:ea typeface="Times New Roman" panose="02020603050405020304" pitchFamily="18" charset="0"/>
                <a:cs typeface="Helvetica" panose="020B0604020202020204" pitchFamily="34" charset="0"/>
              </a:rPr>
              <a:t>ieces p</a:t>
            </a:r>
            <a:r>
              <a:rPr lang="en-US" sz="1800" dirty="0">
                <a:latin typeface="Helvetica" panose="020B0604020202020204" pitchFamily="34" charset="0"/>
                <a:cs typeface="Helvetica" panose="020B0604020202020204" pitchFamily="34" charset="0"/>
              </a:rPr>
              <a:t>rocessed—average of 9,000/month</a:t>
            </a:r>
          </a:p>
          <a:p>
            <a:pPr marL="342900" marR="0" lvl="0" indent="-342900">
              <a:lnSpc>
                <a:spcPct val="100000"/>
              </a:lnSpc>
              <a:spcBef>
                <a:spcPts val="0"/>
              </a:spcBef>
              <a:spcAft>
                <a:spcPts val="0"/>
              </a:spcAft>
              <a:buFont typeface="Symbol" panose="05050102010706020507" pitchFamily="18" charset="2"/>
              <a:buChar char=""/>
            </a:pPr>
            <a:r>
              <a:rPr lang="en-US" sz="1800" dirty="0">
                <a:latin typeface="Helvetica" panose="020B0604020202020204" pitchFamily="34" charset="0"/>
                <a:cs typeface="Helvetica" panose="020B0604020202020204" pitchFamily="34" charset="0"/>
              </a:rPr>
              <a:t>Bulk mail processed—average of 28,000/month</a:t>
            </a:r>
          </a:p>
          <a:p>
            <a:pPr marL="342900" marR="0" lvl="0" indent="-342900">
              <a:lnSpc>
                <a:spcPct val="100000"/>
              </a:lnSpc>
              <a:spcBef>
                <a:spcPts val="0"/>
              </a:spcBef>
              <a:spcAft>
                <a:spcPts val="0"/>
              </a:spcAft>
              <a:buFont typeface="Symbol" panose="05050102010706020507" pitchFamily="18" charset="2"/>
              <a:buChar char=""/>
            </a:pPr>
            <a:r>
              <a:rPr lang="en-US" sz="1800" dirty="0">
                <a:latin typeface="Helvetica" panose="020B0604020202020204" pitchFamily="34" charset="0"/>
                <a:cs typeface="Helvetica" panose="020B0604020202020204" pitchFamily="34" charset="0"/>
              </a:rPr>
              <a:t>Delivery of approximately 2,000 packages/month to 4 locker banks across campus (250 lockers)</a:t>
            </a:r>
          </a:p>
          <a:p>
            <a:pPr marL="342900" marR="0" lvl="0" indent="-342900">
              <a:lnSpc>
                <a:spcPct val="100000"/>
              </a:lnSpc>
              <a:spcBef>
                <a:spcPts val="0"/>
              </a:spcBef>
              <a:spcAft>
                <a:spcPts val="0"/>
              </a:spcAft>
              <a:buFont typeface="Symbol" panose="05050102010706020507" pitchFamily="18" charset="2"/>
              <a:buChar char=""/>
            </a:pPr>
            <a:r>
              <a:rPr lang="en-US" sz="1800" dirty="0">
                <a:latin typeface="Helvetica" panose="020B0604020202020204" pitchFamily="34" charset="0"/>
                <a:cs typeface="Helvetica" panose="020B0604020202020204" pitchFamily="34" charset="0"/>
              </a:rPr>
              <a:t>An average of 130 people per day visit the </a:t>
            </a:r>
            <a:r>
              <a:rPr lang="en-US" sz="1800" dirty="0" err="1">
                <a:latin typeface="Helvetica" panose="020B0604020202020204" pitchFamily="34" charset="0"/>
                <a:cs typeface="Helvetica" panose="020B0604020202020204" pitchFamily="34" charset="0"/>
              </a:rPr>
              <a:t>Katpost</a:t>
            </a:r>
            <a:r>
              <a:rPr lang="en-US" sz="1800" dirty="0">
                <a:latin typeface="Helvetica" panose="020B0604020202020204" pitchFamily="34" charset="0"/>
                <a:cs typeface="Helvetica" panose="020B0604020202020204" pitchFamily="34" charset="0"/>
              </a:rPr>
              <a:t> for various transactions, including the purchase of stamps, envelopes and other mail necessities and/or mailing packages via USPS, FedEx, or UPS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431565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#3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E54022F2-0FCF-C37E-BD5E-BF2E9FCAD77D}"/>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59504203-95BC-CB79-4460-36ACA4CC06BB}"/>
              </a:ext>
            </a:extLst>
          </p:cNvPr>
          <p:cNvGraphicFramePr>
            <a:graphicFrameLocks noGrp="1"/>
          </p:cNvGraphicFramePr>
          <p:nvPr>
            <p:extLst>
              <p:ext uri="{D42A27DB-BD31-4B8C-83A1-F6EECF244321}">
                <p14:modId xmlns:p14="http://schemas.microsoft.com/office/powerpoint/2010/main" val="1268370271"/>
              </p:ext>
            </p:extLst>
          </p:nvPr>
        </p:nvGraphicFramePr>
        <p:xfrm>
          <a:off x="838199" y="1372630"/>
          <a:ext cx="10515600" cy="4604935"/>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#3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Human Resources Initiatives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kern="1200" dirty="0">
                          <a:solidFill>
                            <a:schemeClr val="bg2">
                              <a:lumMod val="25000"/>
                            </a:schemeClr>
                          </a:solidFill>
                          <a:latin typeface="Helvetica" pitchFamily="2" charset="0"/>
                        </a:rPr>
                        <a:t>Aligned with Strategic</a:t>
                      </a:r>
                    </a:p>
                    <a:p>
                      <a:r>
                        <a:rPr lang="en-US" sz="1800" b="1" i="0" kern="1200" dirty="0">
                          <a:solidFill>
                            <a:schemeClr val="bg2">
                              <a:lumMod val="25000"/>
                            </a:schemeClr>
                          </a:solidFill>
                          <a:latin typeface="Helvetica" pitchFamily="2" charset="0"/>
                        </a:rPr>
                        <a:t>Priority Goal</a:t>
                      </a:r>
                    </a:p>
                  </a:txBody>
                  <a:tcPr>
                    <a:solidFill>
                      <a:schemeClr val="bg1"/>
                    </a:solidFill>
                  </a:tcPr>
                </a:tc>
                <a:tc>
                  <a:txBody>
                    <a:bodyPr/>
                    <a:lstStyle/>
                    <a:p>
                      <a:pPr algn="l" fontAlgn="b"/>
                      <a:r>
                        <a:rPr lang="en-US" sz="1600" b="0" i="0" kern="1200" dirty="0">
                          <a:solidFill>
                            <a:schemeClr val="bg2">
                              <a:lumMod val="25000"/>
                            </a:schemeClr>
                          </a:solidFill>
                          <a:latin typeface="Helvetica" pitchFamily="2" charset="0"/>
                        </a:rPr>
                        <a:t>Goal 2.3 - Provide a supportive, empowering, and culturally responsive workplace </a:t>
                      </a:r>
                    </a:p>
                  </a:txBody>
                  <a:tcPr marB="0">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$70,000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request allows us to maintain the required annual cost for criminal background checks (annual cost), software management for Title IX compliance, as well as initiatives such as the pilot employee recruitment referral program and the employee graduation ceremony. The first two items are critical to compliance and the second two items are important to recruit talented employees and to retain them.</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Because of the nature of this request, there are a variety of risks included, such as compliance (legal), operations, and reputational.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0747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#4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07C90BE4-D402-D695-CB30-B6EE8DFA965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A02401FB-9F31-F80F-AED4-8A8F2D783D8E}"/>
              </a:ext>
            </a:extLst>
          </p:cNvPr>
          <p:cNvGraphicFramePr>
            <a:graphicFrameLocks noGrp="1"/>
          </p:cNvGraphicFramePr>
          <p:nvPr>
            <p:extLst>
              <p:ext uri="{D42A27DB-BD31-4B8C-83A1-F6EECF244321}">
                <p14:modId xmlns:p14="http://schemas.microsoft.com/office/powerpoint/2010/main" val="1259839291"/>
              </p:ext>
            </p:extLst>
          </p:nvPr>
        </p:nvGraphicFramePr>
        <p:xfrm>
          <a:off x="838199" y="1372630"/>
          <a:ext cx="10515600" cy="4172366"/>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#4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Campus Safety – Property Insurance Increases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2.2 - Align processes and resources, such as staffing, facilities, technology, and other assets to strategic priorities</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$150,000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 we increase the size of our physical campus, our property insurance also increases. It is important to protect this physical asset through property insurance.</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Without property insurance there is a financial risk if we suffered a large-scale incident.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017193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#5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F0A0343D-7D2D-C1C5-2593-BD80F3AC29C8}"/>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44768693-90FE-B92C-06E6-BF22FE8B56D6}"/>
              </a:ext>
            </a:extLst>
          </p:cNvPr>
          <p:cNvGraphicFramePr>
            <a:graphicFrameLocks noGrp="1"/>
          </p:cNvGraphicFramePr>
          <p:nvPr>
            <p:extLst>
              <p:ext uri="{D42A27DB-BD31-4B8C-83A1-F6EECF244321}">
                <p14:modId xmlns:p14="http://schemas.microsoft.com/office/powerpoint/2010/main" val="3295853649"/>
              </p:ext>
            </p:extLst>
          </p:nvPr>
        </p:nvGraphicFramePr>
        <p:xfrm>
          <a:off x="838199" y="1372630"/>
          <a:ext cx="10515600" cy="4604935"/>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#5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Environmental Health &amp; Safety – Hazardous Waste Disposal</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2.5 - Provide excellent and timely service to students, faculty, staff, visitors, and alumni</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$65,000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One of the major challenges that EH&amp;S has encountered in the management of hazardous chemical waste is the accumulation of previously identified wastes. These wastes were left in storage for an extended period and not properly disposed. Not only does this significantly increase the cost of disposal, but it hinders SHSU’s ability to comply with state regulations related to the management of hazardous waste</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The risk of not funding is that SHSU will be unable to sustainably dispose of these wastes as they are generated throughout the fiscal year.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09725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HEAF Facilities Investment– $ 8,000,000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Support of Mail Services– $ 175,000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Human Resources Initiatives– $ 70,000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Property Insurance Increases– $ 150,000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Hazardous Waste Disposal– $ 65,000</a:t>
            </a:r>
          </a:p>
          <a:p>
            <a:pPr marL="514350" indent="-514350">
              <a:buFont typeface="+mj-lt"/>
              <a:buAutoNum type="arabicPeriod"/>
            </a:pPr>
            <a:endParaRPr lang="en-US" dirty="0">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solidFill>
                  <a:srgbClr val="E36436"/>
                </a:solidFill>
                <a:latin typeface="Helvetica" pitchFamily="2" charset="0"/>
                <a:ea typeface="Helvetica Neue" panose="02000503000000020004" pitchFamily="2" charset="0"/>
                <a:cs typeface="Helvetica Neue" panose="02000503000000020004" pitchFamily="2" charset="0"/>
              </a:rPr>
              <a:t>*Total Amount Requested – $8,460,000</a:t>
            </a:r>
          </a:p>
        </p:txBody>
      </p:sp>
    </p:spTree>
    <p:extLst>
      <p:ext uri="{BB962C8B-B14F-4D97-AF65-F5344CB8AC3E}">
        <p14:creationId xmlns:p14="http://schemas.microsoft.com/office/powerpoint/2010/main" val="822068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Increased attention to sustainability</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Development of our employees</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Create opportunities for the classroom to impact our physical campus</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Construction of a light-upscale boutique hotel to support campus visitors</a:t>
            </a: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Physical spaces that draw the community and campus together </a:t>
            </a:r>
          </a:p>
          <a:p>
            <a:pPr marL="0" indent="0">
              <a:buNone/>
            </a:pP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400438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Finance and Operations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7" y="1825625"/>
            <a:ext cx="4946374" cy="4351338"/>
          </a:xfrm>
        </p:spPr>
        <p:txBody>
          <a:bodyPr>
            <a:normAutofit fontScale="92500" lnSpcReduction="20000"/>
          </a:bodyPr>
          <a:lstStyle/>
          <a:p>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People and Procurement Operations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Human Resources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Equity and Title IX</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Payroll</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Procurement</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Disbursements</a:t>
            </a:r>
          </a:p>
          <a:p>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Public Safety Services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Police </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Emergency Management</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Parking and Transportation</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Compliance and Insurance</a:t>
            </a:r>
          </a:p>
          <a:p>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Controller</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Banking and Debt Management </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Facilities Management and Business Services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General Accounting</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Financial Accounting</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Property and Surplus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Office of Research Administration</a:t>
            </a: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1900" dirty="0">
                <a:solidFill>
                  <a:schemeClr val="bg2">
                    <a:lumMod val="25000"/>
                  </a:schemeClr>
                </a:solidFill>
                <a:latin typeface="Helvetica" pitchFamily="2" charset="0"/>
              </a:rPr>
              <a:t>Facilities</a:t>
            </a:r>
          </a:p>
          <a:p>
            <a:pPr lvl="2">
              <a:lnSpc>
                <a:spcPct val="70000"/>
              </a:lnSpc>
            </a:pPr>
            <a:r>
              <a:rPr lang="en-US" sz="1500" dirty="0">
                <a:solidFill>
                  <a:schemeClr val="bg2">
                    <a:lumMod val="25000"/>
                  </a:schemeClr>
                </a:solidFill>
                <a:latin typeface="Helvetica" pitchFamily="2" charset="0"/>
              </a:rPr>
              <a:t>Facilities Campus Services</a:t>
            </a:r>
          </a:p>
          <a:p>
            <a:pPr lvl="2">
              <a:lnSpc>
                <a:spcPct val="70000"/>
              </a:lnSpc>
            </a:pPr>
            <a:r>
              <a:rPr lang="en-US" sz="1500" dirty="0">
                <a:solidFill>
                  <a:schemeClr val="bg2">
                    <a:lumMod val="25000"/>
                  </a:schemeClr>
                </a:solidFill>
                <a:latin typeface="Helvetica" pitchFamily="2" charset="0"/>
              </a:rPr>
              <a:t>Environmental Health and Safety</a:t>
            </a:r>
          </a:p>
          <a:p>
            <a:pPr lvl="2">
              <a:lnSpc>
                <a:spcPct val="70000"/>
              </a:lnSpc>
            </a:pPr>
            <a:r>
              <a:rPr lang="en-US" sz="1500" dirty="0">
                <a:solidFill>
                  <a:schemeClr val="bg2">
                    <a:lumMod val="25000"/>
                  </a:schemeClr>
                </a:solidFill>
                <a:latin typeface="Helvetica" pitchFamily="2" charset="0"/>
              </a:rPr>
              <a:t>Facilities Planning and Construction</a:t>
            </a:r>
          </a:p>
          <a:p>
            <a:pPr lvl="2">
              <a:lnSpc>
                <a:spcPct val="70000"/>
              </a:lnSpc>
            </a:pPr>
            <a:r>
              <a:rPr lang="en-US" sz="1500" dirty="0">
                <a:solidFill>
                  <a:schemeClr val="bg2">
                    <a:lumMod val="25000"/>
                  </a:schemeClr>
                </a:solidFill>
                <a:latin typeface="Helvetica" pitchFamily="2" charset="0"/>
              </a:rPr>
              <a:t>Facilities Services</a:t>
            </a:r>
          </a:p>
          <a:p>
            <a:pPr lvl="2">
              <a:lnSpc>
                <a:spcPct val="70000"/>
              </a:lnSpc>
            </a:pPr>
            <a:r>
              <a:rPr lang="en-US" sz="1500" dirty="0">
                <a:solidFill>
                  <a:schemeClr val="bg2">
                    <a:lumMod val="25000"/>
                  </a:schemeClr>
                </a:solidFill>
                <a:latin typeface="Helvetica" pitchFamily="2" charset="0"/>
              </a:rPr>
              <a:t>Residence Life Maintenance and Facilities</a:t>
            </a:r>
          </a:p>
          <a:p>
            <a:pPr lvl="1"/>
            <a:r>
              <a:rPr lang="en-US" sz="1900" dirty="0">
                <a:solidFill>
                  <a:schemeClr val="bg2">
                    <a:lumMod val="25000"/>
                  </a:schemeClr>
                </a:solidFill>
                <a:latin typeface="Helvetica" pitchFamily="2" charset="0"/>
              </a:rPr>
              <a:t>Auxiliary Services</a:t>
            </a:r>
          </a:p>
          <a:p>
            <a:pPr lvl="2">
              <a:lnSpc>
                <a:spcPct val="70000"/>
              </a:lnSpc>
            </a:pPr>
            <a:r>
              <a:rPr lang="en-US" sz="1500" dirty="0">
                <a:solidFill>
                  <a:schemeClr val="bg2">
                    <a:lumMod val="25000"/>
                  </a:schemeClr>
                </a:solidFill>
                <a:latin typeface="Helvetica" pitchFamily="2" charset="0"/>
              </a:rPr>
              <a:t>Dining Services/Aramark</a:t>
            </a:r>
          </a:p>
          <a:p>
            <a:pPr lvl="2">
              <a:lnSpc>
                <a:spcPct val="70000"/>
              </a:lnSpc>
            </a:pPr>
            <a:r>
              <a:rPr lang="en-US" sz="1500" dirty="0">
                <a:solidFill>
                  <a:schemeClr val="bg2">
                    <a:lumMod val="25000"/>
                  </a:schemeClr>
                </a:solidFill>
                <a:latin typeface="Helvetica" pitchFamily="2" charset="0"/>
              </a:rPr>
              <a:t>Barnes &amp; Noble Bookstore</a:t>
            </a:r>
          </a:p>
          <a:p>
            <a:pPr lvl="2">
              <a:lnSpc>
                <a:spcPct val="70000"/>
              </a:lnSpc>
            </a:pPr>
            <a:r>
              <a:rPr lang="en-US" sz="1500" dirty="0">
                <a:solidFill>
                  <a:schemeClr val="bg2">
                    <a:lumMod val="25000"/>
                  </a:schemeClr>
                </a:solidFill>
                <a:latin typeface="Helvetica" pitchFamily="2" charset="0"/>
              </a:rPr>
              <a:t>Student Financial Services</a:t>
            </a:r>
          </a:p>
          <a:p>
            <a:pPr lvl="2">
              <a:lnSpc>
                <a:spcPct val="70000"/>
              </a:lnSpc>
            </a:pPr>
            <a:r>
              <a:rPr lang="en-US" sz="1500" dirty="0">
                <a:solidFill>
                  <a:schemeClr val="bg2">
                    <a:lumMod val="25000"/>
                  </a:schemeClr>
                </a:solidFill>
                <a:latin typeface="Helvetica" pitchFamily="2" charset="0"/>
              </a:rPr>
              <a:t>Vending</a:t>
            </a:r>
          </a:p>
          <a:p>
            <a:pPr lvl="2">
              <a:lnSpc>
                <a:spcPct val="70000"/>
              </a:lnSpc>
            </a:pPr>
            <a:r>
              <a:rPr lang="en-US" sz="1500" dirty="0">
                <a:solidFill>
                  <a:schemeClr val="bg2">
                    <a:lumMod val="25000"/>
                  </a:schemeClr>
                </a:solidFill>
                <a:latin typeface="Helvetica" pitchFamily="2" charset="0"/>
              </a:rPr>
              <a:t>Bearkat Course</a:t>
            </a:r>
          </a:p>
          <a:p>
            <a:pPr lvl="2">
              <a:lnSpc>
                <a:spcPct val="70000"/>
              </a:lnSpc>
            </a:pPr>
            <a:r>
              <a:rPr lang="en-US" sz="1500" dirty="0">
                <a:solidFill>
                  <a:schemeClr val="bg2">
                    <a:lumMod val="25000"/>
                  </a:schemeClr>
                </a:solidFill>
                <a:latin typeface="Helvetica" pitchFamily="2" charset="0"/>
              </a:rPr>
              <a:t>Ricoh</a:t>
            </a:r>
          </a:p>
          <a:p>
            <a:pPr lvl="2">
              <a:lnSpc>
                <a:spcPct val="70000"/>
              </a:lnSpc>
            </a:pPr>
            <a:r>
              <a:rPr lang="en-US" sz="1500" dirty="0">
                <a:solidFill>
                  <a:schemeClr val="bg2">
                    <a:lumMod val="25000"/>
                  </a:schemeClr>
                </a:solidFill>
                <a:latin typeface="Helvetica" pitchFamily="2" charset="0"/>
              </a:rPr>
              <a:t>University Hotel</a:t>
            </a:r>
          </a:p>
          <a:p>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Management of the physical safety and appeal of our campus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Investment in </a:t>
            </a:r>
            <a:r>
              <a:rPr lang="en-US" sz="2000" dirty="0">
                <a:solidFill>
                  <a:schemeClr val="bg2">
                    <a:lumMod val="25000"/>
                  </a:schemeClr>
                </a:solidFill>
                <a:latin typeface="Helvetica" pitchFamily="2" charset="0"/>
              </a:rPr>
              <a:t>F&amp;O staff</a:t>
            </a:r>
          </a:p>
          <a:p>
            <a:pPr lvl="1"/>
            <a:r>
              <a:rPr lang="en-US" sz="2000" dirty="0">
                <a:solidFill>
                  <a:schemeClr val="bg2">
                    <a:lumMod val="25000"/>
                  </a:schemeClr>
                </a:solidFill>
                <a:latin typeface="Helvetica" pitchFamily="2" charset="0"/>
              </a:rPr>
              <a:t>Investment in SHSU staff</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Stewardship of assets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960643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Creation of external partnerships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Enhanced community spaces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849924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Supported other agencies</a:t>
            </a:r>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99055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Provided student-centered spaces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Delivered convenience as an inherent service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Cared for the “whole” student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Monitored financial charges to students to ensure accuracy</a:t>
            </a: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3727670472"/>
              </p:ext>
            </p:extLst>
          </p:nvPr>
        </p:nvGraphicFramePr>
        <p:xfrm>
          <a:off x="838199" y="1372630"/>
          <a:ext cx="10515600" cy="4172366"/>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Continued Support of HEAF Investment in Facilities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 Embody a culture of excellence</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$8,000,000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One-time</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Our physical campus is the first impression that visitors and perspective students have. It is vital to the reputation of SHSU, as well as the safety, that we continue to invest in the deferred maintenance of our campus.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There is significant reputational, as well as safety risk, when buildings and facilities are not in working order.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br>
              <a:rPr lang="en-US" b="1" dirty="0">
                <a:solidFill>
                  <a:srgbClr val="E36436"/>
                </a:solidFill>
                <a:latin typeface="Helvetica Neue" panose="02000503000000020004" pitchFamily="2" charset="0"/>
                <a:ea typeface="Helvetica Neue" panose="02000503000000020004" pitchFamily="2" charset="0"/>
                <a:cs typeface="Helvetica Neue" panose="02000503000000020004" pitchFamily="2" charset="0"/>
              </a:rPr>
            </a:br>
            <a:endParaRPr lang="en-US" i="1" dirty="0">
              <a:solidFill>
                <a:srgbClr val="E36436"/>
              </a:solidFill>
              <a:latin typeface="Helvetica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10" name="Picture 9" descr="Backlog by Investment Criteria">
            <a:extLst>
              <a:ext uri="{FF2B5EF4-FFF2-40B4-BE49-F238E27FC236}">
                <a16:creationId xmlns:a16="http://schemas.microsoft.com/office/drawing/2014/main" id="{40AAA16F-6173-BCE5-8919-A40B358F394B}"/>
              </a:ext>
            </a:extLst>
          </p:cNvPr>
          <p:cNvPicPr>
            <a:picLocks noChangeAspect="1"/>
          </p:cNvPicPr>
          <p:nvPr/>
        </p:nvPicPr>
        <p:blipFill>
          <a:blip r:embed="rId3"/>
          <a:stretch>
            <a:fillRect/>
          </a:stretch>
        </p:blipFill>
        <p:spPr>
          <a:xfrm>
            <a:off x="6096000" y="1828560"/>
            <a:ext cx="5116735" cy="3200880"/>
          </a:xfrm>
          <a:prstGeom prst="rect">
            <a:avLst/>
          </a:prstGeom>
        </p:spPr>
      </p:pic>
      <p:pic>
        <p:nvPicPr>
          <p:cNvPr id="12" name="Picture 11" descr="Investment Criteria">
            <a:extLst>
              <a:ext uri="{FF2B5EF4-FFF2-40B4-BE49-F238E27FC236}">
                <a16:creationId xmlns:a16="http://schemas.microsoft.com/office/drawing/2014/main" id="{2DD96471-A33B-7882-1F11-612CE320B5D6}"/>
              </a:ext>
            </a:extLst>
          </p:cNvPr>
          <p:cNvPicPr>
            <a:picLocks noChangeAspect="1"/>
          </p:cNvPicPr>
          <p:nvPr/>
        </p:nvPicPr>
        <p:blipFill>
          <a:blip r:embed="rId4"/>
          <a:stretch>
            <a:fillRect/>
          </a:stretch>
        </p:blipFill>
        <p:spPr>
          <a:xfrm>
            <a:off x="779459" y="4046488"/>
            <a:ext cx="5246237" cy="1838425"/>
          </a:xfrm>
          <a:prstGeom prst="rect">
            <a:avLst/>
          </a:prstGeom>
        </p:spPr>
      </p:pic>
      <p:pic>
        <p:nvPicPr>
          <p:cNvPr id="5" name="Content Placeholder 4" descr="Supportive Data">
            <a:extLst>
              <a:ext uri="{FF2B5EF4-FFF2-40B4-BE49-F238E27FC236}">
                <a16:creationId xmlns:a16="http://schemas.microsoft.com/office/drawing/2014/main" id="{65DFF16E-C923-CFA9-70AB-7AA3468C6571}"/>
              </a:ext>
              <a:ext uri="{C183D7F6-B498-43B3-948B-1728B52AA6E4}">
                <adec:decorative xmlns:adec="http://schemas.microsoft.com/office/drawing/2017/decorative" val="0"/>
              </a:ext>
            </a:extLst>
          </p:cNvPr>
          <p:cNvPicPr>
            <a:picLocks noGrp="1" noChangeAspect="1"/>
          </p:cNvPicPr>
          <p:nvPr>
            <p:ph idx="1"/>
          </p:nvPr>
        </p:nvPicPr>
        <p:blipFill>
          <a:blip r:embed="rId5"/>
          <a:stretch>
            <a:fillRect/>
          </a:stretch>
        </p:blipFill>
        <p:spPr>
          <a:xfrm>
            <a:off x="834571" y="1462678"/>
            <a:ext cx="5191125" cy="1543050"/>
          </a:xfrm>
        </p:spPr>
      </p:pic>
    </p:spTree>
    <p:extLst>
      <p:ext uri="{BB962C8B-B14F-4D97-AF65-F5344CB8AC3E}">
        <p14:creationId xmlns:p14="http://schemas.microsoft.com/office/powerpoint/2010/main" val="112164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199" y="3996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endParaRPr lang="en-US" b="1" i="1" dirty="0">
              <a:solidFill>
                <a:srgbClr val="E36436"/>
              </a:solidFill>
              <a:latin typeface="Helvetica Bold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7" name="Table 7">
            <a:extLst>
              <a:ext uri="{FF2B5EF4-FFF2-40B4-BE49-F238E27FC236}">
                <a16:creationId xmlns:a16="http://schemas.microsoft.com/office/drawing/2014/main" id="{FFD7F495-52A1-C565-7638-6F2DB05C524B}"/>
              </a:ext>
            </a:extLst>
          </p:cNvPr>
          <p:cNvGraphicFramePr>
            <a:graphicFrameLocks noGrp="1"/>
          </p:cNvGraphicFramePr>
          <p:nvPr>
            <p:extLst>
              <p:ext uri="{D42A27DB-BD31-4B8C-83A1-F6EECF244321}">
                <p14:modId xmlns:p14="http://schemas.microsoft.com/office/powerpoint/2010/main" val="845715010"/>
              </p:ext>
            </p:extLst>
          </p:nvPr>
        </p:nvGraphicFramePr>
        <p:xfrm>
          <a:off x="838199" y="1273240"/>
          <a:ext cx="10515600" cy="4162427"/>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396532">
                <a:tc>
                  <a:txBody>
                    <a:bodyPr/>
                    <a:lstStyle/>
                    <a:p>
                      <a:r>
                        <a:rPr lang="en-US" sz="2000" b="1" i="0" dirty="0">
                          <a:latin typeface="Helvetica" pitchFamily="2" charset="0"/>
                        </a:rPr>
                        <a:t>#2 Budget Priority</a:t>
                      </a:r>
                    </a:p>
                  </a:txBody>
                  <a:tcPr>
                    <a:solidFill>
                      <a:srgbClr val="E36436"/>
                    </a:solidFill>
                  </a:tcPr>
                </a:tc>
                <a:tc>
                  <a:txBody>
                    <a:bodyPr/>
                    <a:lstStyle/>
                    <a:p>
                      <a:r>
                        <a:rPr lang="en-US" sz="2000" b="1" i="0" dirty="0">
                          <a:latin typeface="Helvetica" pitchFamily="2" charset="0"/>
                        </a:rPr>
                        <a:t>Support of Mail Services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2.5 - Provide excellent and timely service to students, faculty, staff, visitors, and alumni</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$175,000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Mail Services was outsourced to Ricoh in 2020. This service is a connection between the students and their parents. It is an important customer service function of the university. Additionally, we utilize student employees to the extent possible which creates an additional touchpoint for the students.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If mail services are not properly funded, then the reputation of SHSU could be damaged. However, more so, students would not have access to needed communication and materials.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2110537"/>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1012</Words>
  <Application>Microsoft Office PowerPoint</Application>
  <PresentationFormat>Widescreen</PresentationFormat>
  <Paragraphs>153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Helvetica</vt:lpstr>
      <vt:lpstr>Helvetica Bold Oblique</vt:lpstr>
      <vt:lpstr>Helvetica Neue</vt:lpstr>
      <vt:lpstr>Helvetica Oblique</vt:lpstr>
      <vt:lpstr>Symbol</vt:lpstr>
      <vt:lpstr>Office Theme 2013 - 2022</vt:lpstr>
      <vt:lpstr>Finance and Operations</vt:lpstr>
      <vt:lpstr>Finance and Operations</vt:lpstr>
      <vt:lpstr>FY 2023 Accomplishments</vt:lpstr>
      <vt:lpstr>FY 2023 Accomplishments</vt:lpstr>
      <vt:lpstr>FY 2023 Accomplishments</vt:lpstr>
      <vt:lpstr>FY 2023 Accomplishments</vt:lpstr>
      <vt:lpstr>Budget Request</vt:lpstr>
      <vt:lpstr>Supportive Data </vt:lpstr>
      <vt:lpstr>Budget Request</vt:lpstr>
      <vt:lpstr>Supportive Data Mail Services</vt:lpstr>
      <vt:lpstr>Budget Request</vt:lpstr>
      <vt:lpstr>Budget Request</vt:lpstr>
      <vt:lpstr>Budget Request</vt:lpstr>
      <vt:lpstr>Summary of Budget Requests</vt:lpstr>
      <vt:lpstr>Prospective “Big Ideas”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39</cp:revision>
  <dcterms:created xsi:type="dcterms:W3CDTF">2023-01-09T16:14:47Z</dcterms:created>
  <dcterms:modified xsi:type="dcterms:W3CDTF">2023-03-30T14:05:08Z</dcterms:modified>
</cp:coreProperties>
</file>